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76" r:id="rId4"/>
    <p:sldId id="275" r:id="rId5"/>
    <p:sldId id="278" r:id="rId6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59" d="100"/>
          <a:sy n="159" d="100"/>
        </p:scale>
        <p:origin x="548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BA25-E014-4256-85FA-A6E8AD4E496B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8F24-A5EC-4315-8816-A349F85275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68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BA25-E014-4256-85FA-A6E8AD4E496B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8F24-A5EC-4315-8816-A349F85275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21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BA25-E014-4256-85FA-A6E8AD4E496B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8F24-A5EC-4315-8816-A349F85275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76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BA25-E014-4256-85FA-A6E8AD4E496B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8F24-A5EC-4315-8816-A349F85275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49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BA25-E014-4256-85FA-A6E8AD4E496B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8F24-A5EC-4315-8816-A349F85275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784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BA25-E014-4256-85FA-A6E8AD4E496B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8F24-A5EC-4315-8816-A349F85275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13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BA25-E014-4256-85FA-A6E8AD4E496B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8F24-A5EC-4315-8816-A349F85275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03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BA25-E014-4256-85FA-A6E8AD4E496B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8F24-A5EC-4315-8816-A349F85275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150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BA25-E014-4256-85FA-A6E8AD4E496B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8F24-A5EC-4315-8816-A349F85275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66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BA25-E014-4256-85FA-A6E8AD4E496B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8F24-A5EC-4315-8816-A349F85275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41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BA25-E014-4256-85FA-A6E8AD4E496B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8F24-A5EC-4315-8816-A349F85275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73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FBA25-E014-4256-85FA-A6E8AD4E496B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48F24-A5EC-4315-8816-A349F85275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1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287908" y="68269"/>
            <a:ext cx="8713789" cy="5157962"/>
            <a:chOff x="158" y="300"/>
            <a:chExt cx="5489" cy="3469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" y="300"/>
              <a:ext cx="5489" cy="3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2461" y="1796"/>
              <a:ext cx="725" cy="40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500" dirty="0"/>
            </a:p>
            <a:p>
              <a:pPr algn="ctr"/>
              <a:endParaRPr lang="en-GB" sz="400" b="1" dirty="0"/>
            </a:p>
            <a:p>
              <a:pPr algn="ctr"/>
              <a:r>
                <a:rPr lang="en-GB" sz="1200" b="1" dirty="0"/>
                <a:t>Clinical Chair / CEO *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536" y="1217"/>
              <a:ext cx="753" cy="411"/>
            </a:xfrm>
            <a:prstGeom prst="rect">
              <a:avLst/>
            </a:prstGeom>
            <a:solidFill>
              <a:srgbClr val="FFFF66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500" b="1" dirty="0"/>
            </a:p>
            <a:p>
              <a:pPr algn="ctr"/>
              <a:r>
                <a:rPr lang="en-GB" sz="1000" b="1" dirty="0"/>
                <a:t>Company Secretary</a:t>
              </a:r>
              <a:endParaRPr lang="en-GB" sz="1200" b="1" dirty="0"/>
            </a:p>
          </p:txBody>
        </p:sp>
        <p:sp>
          <p:nvSpPr>
            <p:cNvPr id="1032" name="Rectangle 36"/>
            <p:cNvSpPr>
              <a:spLocks noChangeArrowheads="1"/>
            </p:cNvSpPr>
            <p:nvPr/>
          </p:nvSpPr>
          <p:spPr bwMode="auto">
            <a:xfrm>
              <a:off x="2461" y="1217"/>
              <a:ext cx="739" cy="40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400" b="1" dirty="0"/>
            </a:p>
            <a:p>
              <a:pPr algn="ctr"/>
              <a:r>
                <a:rPr lang="en-GB" sz="1200" b="1" dirty="0"/>
                <a:t>Council / </a:t>
              </a:r>
            </a:p>
            <a:p>
              <a:pPr algn="ctr"/>
              <a:r>
                <a:rPr lang="en-GB" sz="1200" b="1" dirty="0"/>
                <a:t>Board *</a:t>
              </a:r>
            </a:p>
          </p:txBody>
        </p:sp>
        <p:sp>
          <p:nvSpPr>
            <p:cNvPr id="1051" name="Rectangle 55"/>
            <p:cNvSpPr>
              <a:spLocks noChangeArrowheads="1"/>
            </p:cNvSpPr>
            <p:nvPr/>
          </p:nvSpPr>
          <p:spPr bwMode="auto">
            <a:xfrm>
              <a:off x="5045" y="3178"/>
              <a:ext cx="5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/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58"/>
            <p:cNvSpPr>
              <a:spLocks noChangeArrowheads="1"/>
            </p:cNvSpPr>
            <p:nvPr/>
          </p:nvSpPr>
          <p:spPr bwMode="auto">
            <a:xfrm>
              <a:off x="1516" y="3003"/>
              <a:ext cx="553" cy="76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900" dirty="0"/>
            </a:p>
            <a:p>
              <a:pPr algn="ctr"/>
              <a:endParaRPr lang="en-GB" sz="1050" b="1" dirty="0"/>
            </a:p>
            <a:p>
              <a:pPr algn="ctr"/>
              <a:r>
                <a:rPr lang="en-GB" sz="1050" b="1" dirty="0"/>
                <a:t>HR / Company Secretary *</a:t>
              </a:r>
            </a:p>
            <a:p>
              <a:pPr algn="ctr"/>
              <a:r>
                <a:rPr lang="en-GB" sz="1050" b="1" dirty="0"/>
                <a:t> </a:t>
              </a:r>
            </a:p>
          </p:txBody>
        </p:sp>
        <p:sp>
          <p:nvSpPr>
            <p:cNvPr id="1066" name="Rectangle 70"/>
            <p:cNvSpPr>
              <a:spLocks noChangeArrowheads="1"/>
            </p:cNvSpPr>
            <p:nvPr/>
          </p:nvSpPr>
          <p:spPr bwMode="auto">
            <a:xfrm>
              <a:off x="2570" y="3003"/>
              <a:ext cx="507" cy="75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900" dirty="0"/>
            </a:p>
            <a:p>
              <a:pPr algn="ctr"/>
              <a:endParaRPr lang="en-GB" sz="900" dirty="0"/>
            </a:p>
            <a:p>
              <a:pPr algn="ctr"/>
              <a:r>
                <a:rPr lang="en-GB" sz="1050" b="1" dirty="0"/>
                <a:t>Ops Manager</a:t>
              </a:r>
            </a:p>
          </p:txBody>
        </p:sp>
        <p:sp>
          <p:nvSpPr>
            <p:cNvPr id="1116" name="Rectangle 120"/>
            <p:cNvSpPr>
              <a:spLocks noChangeArrowheads="1"/>
            </p:cNvSpPr>
            <p:nvPr/>
          </p:nvSpPr>
          <p:spPr bwMode="auto">
            <a:xfrm>
              <a:off x="850" y="832"/>
              <a:ext cx="8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: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2" name="Rectangle 136"/>
            <p:cNvSpPr>
              <a:spLocks noChangeArrowheads="1"/>
            </p:cNvSpPr>
            <p:nvPr/>
          </p:nvSpPr>
          <p:spPr bwMode="auto">
            <a:xfrm>
              <a:off x="1941" y="1628"/>
              <a:ext cx="6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.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9" name="Rectangle 143"/>
            <p:cNvSpPr>
              <a:spLocks noChangeArrowheads="1"/>
            </p:cNvSpPr>
            <p:nvPr/>
          </p:nvSpPr>
          <p:spPr bwMode="auto">
            <a:xfrm>
              <a:off x="1503" y="3138"/>
              <a:ext cx="5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5" name="Rectangle 149"/>
            <p:cNvSpPr>
              <a:spLocks noChangeArrowheads="1"/>
            </p:cNvSpPr>
            <p:nvPr/>
          </p:nvSpPr>
          <p:spPr bwMode="auto">
            <a:xfrm>
              <a:off x="1587" y="317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7" name="Rectangle 161"/>
            <p:cNvSpPr>
              <a:spLocks noChangeArrowheads="1"/>
            </p:cNvSpPr>
            <p:nvPr/>
          </p:nvSpPr>
          <p:spPr bwMode="auto">
            <a:xfrm>
              <a:off x="5315" y="332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7" name="Rectangle 171"/>
            <p:cNvSpPr>
              <a:spLocks noChangeArrowheads="1"/>
            </p:cNvSpPr>
            <p:nvPr/>
          </p:nvSpPr>
          <p:spPr bwMode="auto">
            <a:xfrm>
              <a:off x="2468" y="2372"/>
              <a:ext cx="725" cy="40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" dirty="0"/>
            </a:p>
            <a:p>
              <a:pPr algn="ctr"/>
              <a:endParaRPr lang="en-GB" sz="1050" b="1" dirty="0"/>
            </a:p>
            <a:p>
              <a:pPr algn="ctr"/>
              <a:r>
                <a:rPr lang="en-GB" sz="1050" b="1" dirty="0"/>
                <a:t>Chief Operating Officer * </a:t>
              </a:r>
            </a:p>
            <a:p>
              <a:pPr algn="ctr"/>
              <a:r>
                <a:rPr lang="en-GB" sz="1050" b="1" dirty="0"/>
                <a:t> </a:t>
              </a:r>
            </a:p>
          </p:txBody>
        </p:sp>
      </p:grpSp>
      <p:cxnSp>
        <p:nvCxnSpPr>
          <p:cNvPr id="1135" name="Straight Connector 1134"/>
          <p:cNvCxnSpPr/>
          <p:nvPr/>
        </p:nvCxnSpPr>
        <p:spPr>
          <a:xfrm>
            <a:off x="2435796" y="4014341"/>
            <a:ext cx="5808165" cy="1467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81"/>
          <p:cNvSpPr>
            <a:spLocks noChangeArrowheads="1"/>
          </p:cNvSpPr>
          <p:nvPr/>
        </p:nvSpPr>
        <p:spPr bwMode="auto">
          <a:xfrm>
            <a:off x="5024296" y="4089281"/>
            <a:ext cx="759240" cy="1115358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800" dirty="0"/>
          </a:p>
          <a:p>
            <a:pPr algn="ctr"/>
            <a:endParaRPr lang="en-GB" sz="900" dirty="0"/>
          </a:p>
          <a:p>
            <a:pPr algn="ctr"/>
            <a:endParaRPr lang="en-GB" sz="900" dirty="0"/>
          </a:p>
          <a:p>
            <a:pPr algn="ctr"/>
            <a:r>
              <a:rPr lang="en-GB" sz="1050" b="1" dirty="0"/>
              <a:t>Finance Officer</a:t>
            </a:r>
          </a:p>
        </p:txBody>
      </p:sp>
      <p:cxnSp>
        <p:nvCxnSpPr>
          <p:cNvPr id="15" name="Straight Arrow Connector 14"/>
          <p:cNvCxnSpPr>
            <a:stCxn id="1032" idx="2"/>
          </p:cNvCxnSpPr>
          <p:nvPr/>
        </p:nvCxnSpPr>
        <p:spPr>
          <a:xfrm flipH="1">
            <a:off x="4530097" y="2035401"/>
            <a:ext cx="406" cy="243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76"/>
          <p:cNvSpPr>
            <a:spLocks noChangeArrowheads="1"/>
          </p:cNvSpPr>
          <p:nvPr/>
        </p:nvSpPr>
        <p:spPr bwMode="auto">
          <a:xfrm>
            <a:off x="6007577" y="4091129"/>
            <a:ext cx="720914" cy="11517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800" dirty="0"/>
          </a:p>
          <a:p>
            <a:pPr algn="ctr"/>
            <a:endParaRPr lang="en-GB" sz="900" b="1" dirty="0"/>
          </a:p>
          <a:p>
            <a:pPr algn="ctr"/>
            <a:r>
              <a:rPr lang="en-GB" sz="1000" b="1" dirty="0"/>
              <a:t>IUC</a:t>
            </a:r>
          </a:p>
          <a:p>
            <a:pPr algn="ctr"/>
            <a:r>
              <a:rPr lang="en-GB" sz="900" b="1" dirty="0"/>
              <a:t>Medical Lead </a:t>
            </a:r>
          </a:p>
        </p:txBody>
      </p:sp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6801399" y="4089281"/>
            <a:ext cx="684827" cy="11568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900" b="1" dirty="0"/>
          </a:p>
          <a:p>
            <a:pPr algn="ctr"/>
            <a:endParaRPr lang="en-GB" sz="900" b="1" dirty="0"/>
          </a:p>
          <a:p>
            <a:pPr algn="ctr"/>
            <a:r>
              <a:rPr lang="en-GB" sz="900" b="1" dirty="0"/>
              <a:t>IUC</a:t>
            </a:r>
          </a:p>
          <a:p>
            <a:pPr algn="ctr"/>
            <a:r>
              <a:rPr lang="en-GB" sz="900" b="1" dirty="0"/>
              <a:t>Nursing</a:t>
            </a:r>
          </a:p>
          <a:p>
            <a:pPr algn="ctr"/>
            <a:r>
              <a:rPr lang="en-GB" sz="800" b="1" dirty="0"/>
              <a:t>Lead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08" y="271947"/>
            <a:ext cx="1910576" cy="676656"/>
          </a:xfrm>
          <a:prstGeom prst="rect">
            <a:avLst/>
          </a:prstGeom>
        </p:spPr>
      </p:pic>
      <p:sp>
        <p:nvSpPr>
          <p:cNvPr id="42" name="Rectangle 70"/>
          <p:cNvSpPr>
            <a:spLocks noChangeArrowheads="1"/>
          </p:cNvSpPr>
          <p:nvPr/>
        </p:nvSpPr>
        <p:spPr bwMode="auto">
          <a:xfrm>
            <a:off x="3274987" y="5367551"/>
            <a:ext cx="711200" cy="8374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900" dirty="0"/>
          </a:p>
          <a:p>
            <a:pPr algn="ctr"/>
            <a:r>
              <a:rPr lang="en-GB" sz="1050" b="1" dirty="0"/>
              <a:t>IM&amp;T Officer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72087" y="427570"/>
            <a:ext cx="4092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ELMS Organisational Structure – Nov 2024</a:t>
            </a:r>
          </a:p>
        </p:txBody>
      </p:sp>
      <p:sp>
        <p:nvSpPr>
          <p:cNvPr id="43" name="Rectangle 70"/>
          <p:cNvSpPr>
            <a:spLocks noChangeArrowheads="1"/>
          </p:cNvSpPr>
          <p:nvPr/>
        </p:nvSpPr>
        <p:spPr bwMode="auto">
          <a:xfrm>
            <a:off x="4116858" y="5387689"/>
            <a:ext cx="805354" cy="83727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900" dirty="0"/>
          </a:p>
          <a:p>
            <a:pPr algn="ctr"/>
            <a:r>
              <a:rPr lang="en-GB" sz="1050" b="1" dirty="0"/>
              <a:t>IUC / AVS </a:t>
            </a:r>
            <a:r>
              <a:rPr lang="en-GB" sz="1000" b="1" dirty="0"/>
              <a:t>Supervisors</a:t>
            </a:r>
          </a:p>
        </p:txBody>
      </p:sp>
      <p:cxnSp>
        <p:nvCxnSpPr>
          <p:cNvPr id="24" name="Straight Connector 23"/>
          <p:cNvCxnSpPr>
            <a:cxnSpLocks/>
            <a:stCxn id="1066" idx="2"/>
            <a:endCxn id="43" idx="0"/>
          </p:cNvCxnSpPr>
          <p:nvPr/>
        </p:nvCxnSpPr>
        <p:spPr>
          <a:xfrm>
            <a:off x="4519391" y="5208388"/>
            <a:ext cx="144" cy="179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  <a:endCxn id="42" idx="0"/>
          </p:cNvCxnSpPr>
          <p:nvPr/>
        </p:nvCxnSpPr>
        <p:spPr>
          <a:xfrm>
            <a:off x="3630587" y="4029020"/>
            <a:ext cx="0" cy="1338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70"/>
          <p:cNvSpPr>
            <a:spLocks noChangeArrowheads="1"/>
          </p:cNvSpPr>
          <p:nvPr/>
        </p:nvSpPr>
        <p:spPr bwMode="auto">
          <a:xfrm>
            <a:off x="3719897" y="6426770"/>
            <a:ext cx="1576560" cy="266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50" b="1" dirty="0"/>
              <a:t>Operational Services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505578" y="6255836"/>
            <a:ext cx="0" cy="170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76"/>
          <p:cNvSpPr>
            <a:spLocks noChangeArrowheads="1"/>
          </p:cNvSpPr>
          <p:nvPr/>
        </p:nvSpPr>
        <p:spPr bwMode="auto">
          <a:xfrm>
            <a:off x="7559134" y="4089282"/>
            <a:ext cx="684827" cy="11535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900" b="1" dirty="0"/>
          </a:p>
          <a:p>
            <a:pPr algn="ctr"/>
            <a:endParaRPr lang="en-GB" sz="900" b="1" dirty="0"/>
          </a:p>
          <a:p>
            <a:pPr algn="ctr"/>
            <a:r>
              <a:rPr lang="en-GB" sz="900" b="1" dirty="0"/>
              <a:t>Pharmacy</a:t>
            </a:r>
          </a:p>
          <a:p>
            <a:pPr algn="ctr"/>
            <a:r>
              <a:rPr lang="en-GB" sz="800" b="1" dirty="0"/>
              <a:t>Adviser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615D51-22F1-EFE4-7CFF-9D10B8DE4D5D}"/>
              </a:ext>
            </a:extLst>
          </p:cNvPr>
          <p:cNvCxnSpPr/>
          <p:nvPr/>
        </p:nvCxnSpPr>
        <p:spPr>
          <a:xfrm>
            <a:off x="3630587" y="5251879"/>
            <a:ext cx="87228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CA9306F-44E3-FF2F-DEC6-E0AEDFF0D622}"/>
              </a:ext>
            </a:extLst>
          </p:cNvPr>
          <p:cNvCxnSpPr/>
          <p:nvPr/>
        </p:nvCxnSpPr>
        <p:spPr>
          <a:xfrm flipH="1">
            <a:off x="4502868" y="2884411"/>
            <a:ext cx="406" cy="243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2A9747-2ED0-0F54-943A-C8AEA17A95DA}"/>
              </a:ext>
            </a:extLst>
          </p:cNvPr>
          <p:cNvCxnSpPr/>
          <p:nvPr/>
        </p:nvCxnSpPr>
        <p:spPr>
          <a:xfrm flipH="1">
            <a:off x="4487318" y="3750030"/>
            <a:ext cx="406" cy="243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829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08" y="271947"/>
            <a:ext cx="1910576" cy="67665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072087" y="427570"/>
            <a:ext cx="4092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ELMS Organisational Structure – Nov 2024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544" y="1412776"/>
            <a:ext cx="8208912" cy="4420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ELMS Council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400" dirty="0"/>
              <a:t>East Lancashire Medical Services (ELMS) </a:t>
            </a:r>
            <a:r>
              <a:rPr lang="en-GB" sz="1400" dirty="0"/>
              <a:t>Executive Team is accountable to a Council elected by members.   The Council is a peer group elected by a voting membership and comprises a GP Chair, GP representatives, Nursing and staff representatives.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400" dirty="0"/>
              <a:t>ELMS executive team look to operate on a transparent basis to ensure that the Council members are aware of the Company position, subject to appropriate governance arrangements, and attend the Council as co-opted members of the Council.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400" b="1" dirty="0"/>
              <a:t>Our Council of Members:</a:t>
            </a:r>
            <a:endParaRPr lang="en-GB" sz="1400" dirty="0"/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US" sz="1400" dirty="0"/>
              <a:t>Dr. MK </a:t>
            </a:r>
            <a:r>
              <a:rPr lang="en-US" sz="1400" dirty="0" err="1"/>
              <a:t>Datta</a:t>
            </a:r>
            <a:endParaRPr lang="en-GB" sz="1400" dirty="0"/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US" sz="1400" dirty="0"/>
              <a:t>Dr. H </a:t>
            </a:r>
            <a:r>
              <a:rPr lang="en-US" sz="1400" dirty="0" err="1"/>
              <a:t>Manzur</a:t>
            </a:r>
            <a:endParaRPr lang="en-GB" sz="1400" dirty="0"/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US" sz="1400" dirty="0"/>
              <a:t>Dr. P </a:t>
            </a:r>
            <a:r>
              <a:rPr lang="en-US" sz="1400" dirty="0" err="1"/>
              <a:t>Muzaffar</a:t>
            </a:r>
            <a:endParaRPr lang="en-GB" sz="1400" dirty="0"/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US" sz="1400" dirty="0"/>
              <a:t>Tracy </a:t>
            </a:r>
            <a:r>
              <a:rPr lang="en-US" sz="1400" dirty="0" err="1"/>
              <a:t>Retamal</a:t>
            </a:r>
            <a:r>
              <a:rPr lang="en-US" sz="1400" dirty="0"/>
              <a:t> (Nurses)</a:t>
            </a:r>
            <a:endParaRPr lang="en-GB" sz="1400" dirty="0"/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US" sz="1400" dirty="0"/>
              <a:t>Peter Tandy (Staff)</a:t>
            </a:r>
            <a:endParaRPr lang="en-GB" sz="14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400" dirty="0"/>
              <a:t>There is still a vacancy for another East Lancs GP and another staff representative.</a:t>
            </a:r>
          </a:p>
        </p:txBody>
      </p:sp>
    </p:spTree>
    <p:extLst>
      <p:ext uri="{BB962C8B-B14F-4D97-AF65-F5344CB8AC3E}">
        <p14:creationId xmlns:p14="http://schemas.microsoft.com/office/powerpoint/2010/main" val="457155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977316" y="-2140151"/>
            <a:ext cx="8713789" cy="4856126"/>
            <a:chOff x="158" y="300"/>
            <a:chExt cx="5489" cy="3266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" y="300"/>
              <a:ext cx="5489" cy="3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51" name="Rectangle 55"/>
            <p:cNvSpPr>
              <a:spLocks noChangeArrowheads="1"/>
            </p:cNvSpPr>
            <p:nvPr/>
          </p:nvSpPr>
          <p:spPr bwMode="auto">
            <a:xfrm>
              <a:off x="5045" y="3178"/>
              <a:ext cx="5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/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6" name="Rectangle 120"/>
            <p:cNvSpPr>
              <a:spLocks noChangeArrowheads="1"/>
            </p:cNvSpPr>
            <p:nvPr/>
          </p:nvSpPr>
          <p:spPr bwMode="auto">
            <a:xfrm>
              <a:off x="850" y="832"/>
              <a:ext cx="8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: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2" name="Rectangle 136"/>
            <p:cNvSpPr>
              <a:spLocks noChangeArrowheads="1"/>
            </p:cNvSpPr>
            <p:nvPr/>
          </p:nvSpPr>
          <p:spPr bwMode="auto">
            <a:xfrm>
              <a:off x="1941" y="1628"/>
              <a:ext cx="6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.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9" name="Rectangle 143"/>
            <p:cNvSpPr>
              <a:spLocks noChangeArrowheads="1"/>
            </p:cNvSpPr>
            <p:nvPr/>
          </p:nvSpPr>
          <p:spPr bwMode="auto">
            <a:xfrm>
              <a:off x="1503" y="3138"/>
              <a:ext cx="5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5" name="Rectangle 149"/>
            <p:cNvSpPr>
              <a:spLocks noChangeArrowheads="1"/>
            </p:cNvSpPr>
            <p:nvPr/>
          </p:nvSpPr>
          <p:spPr bwMode="auto">
            <a:xfrm>
              <a:off x="1587" y="317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7" name="Rectangle 161"/>
            <p:cNvSpPr>
              <a:spLocks noChangeArrowheads="1"/>
            </p:cNvSpPr>
            <p:nvPr/>
          </p:nvSpPr>
          <p:spPr bwMode="auto">
            <a:xfrm>
              <a:off x="5315" y="332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08" y="271947"/>
            <a:ext cx="1910576" cy="676656"/>
          </a:xfrm>
          <a:prstGeom prst="rect">
            <a:avLst/>
          </a:prstGeom>
        </p:spPr>
      </p:pic>
      <p:sp>
        <p:nvSpPr>
          <p:cNvPr id="42" name="Rectangle 70"/>
          <p:cNvSpPr>
            <a:spLocks noChangeArrowheads="1"/>
          </p:cNvSpPr>
          <p:nvPr/>
        </p:nvSpPr>
        <p:spPr bwMode="auto">
          <a:xfrm>
            <a:off x="2895733" y="3367076"/>
            <a:ext cx="795096" cy="8374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900" dirty="0"/>
          </a:p>
          <a:p>
            <a:pPr algn="ctr"/>
            <a:r>
              <a:rPr lang="en-GB" sz="1050" b="1" dirty="0"/>
              <a:t>IM&amp;T Officer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72087" y="427570"/>
            <a:ext cx="45242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ELMS Operations Team Structure – Nov 2024</a:t>
            </a:r>
          </a:p>
        </p:txBody>
      </p:sp>
      <p:sp>
        <p:nvSpPr>
          <p:cNvPr id="43" name="Rectangle 70"/>
          <p:cNvSpPr>
            <a:spLocks noChangeArrowheads="1"/>
          </p:cNvSpPr>
          <p:nvPr/>
        </p:nvSpPr>
        <p:spPr bwMode="auto">
          <a:xfrm>
            <a:off x="4784142" y="3367646"/>
            <a:ext cx="782638" cy="83727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900" dirty="0"/>
          </a:p>
          <a:p>
            <a:pPr algn="ctr"/>
            <a:r>
              <a:rPr lang="en-GB" sz="1050" b="1" dirty="0"/>
              <a:t>Ops Manager</a:t>
            </a:r>
          </a:p>
        </p:txBody>
      </p:sp>
      <p:cxnSp>
        <p:nvCxnSpPr>
          <p:cNvPr id="24" name="Straight Connector 23"/>
          <p:cNvCxnSpPr>
            <a:endCxn id="43" idx="0"/>
          </p:cNvCxnSpPr>
          <p:nvPr/>
        </p:nvCxnSpPr>
        <p:spPr>
          <a:xfrm>
            <a:off x="5172045" y="3234052"/>
            <a:ext cx="65" cy="1335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 flipH="1">
            <a:off x="4231532" y="3291935"/>
            <a:ext cx="940513" cy="8914"/>
          </a:xfrm>
          <a:prstGeom prst="line">
            <a:avLst/>
          </a:prstGeom>
          <a:ln w="12700">
            <a:solidFill>
              <a:schemeClr val="accent4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293216" y="4204179"/>
            <a:ext cx="65" cy="133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70"/>
          <p:cNvSpPr>
            <a:spLocks noChangeArrowheads="1"/>
          </p:cNvSpPr>
          <p:nvPr/>
        </p:nvSpPr>
        <p:spPr bwMode="auto">
          <a:xfrm>
            <a:off x="2894960" y="4337773"/>
            <a:ext cx="811213" cy="8374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900" dirty="0"/>
          </a:p>
          <a:p>
            <a:pPr algn="ctr"/>
            <a:r>
              <a:rPr lang="en-GB" sz="1050" b="1" dirty="0"/>
              <a:t>IM&amp;T Technician</a:t>
            </a:r>
          </a:p>
        </p:txBody>
      </p:sp>
      <p:sp>
        <p:nvSpPr>
          <p:cNvPr id="32" name="Rectangle 70"/>
          <p:cNvSpPr>
            <a:spLocks noChangeArrowheads="1"/>
          </p:cNvSpPr>
          <p:nvPr/>
        </p:nvSpPr>
        <p:spPr bwMode="auto">
          <a:xfrm>
            <a:off x="4773439" y="4355904"/>
            <a:ext cx="811213" cy="8374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900" dirty="0"/>
          </a:p>
          <a:p>
            <a:pPr algn="ctr"/>
            <a:r>
              <a:rPr lang="en-GB" sz="1050" b="1" dirty="0" err="1"/>
              <a:t>Rota</a:t>
            </a:r>
            <a:r>
              <a:rPr lang="en-GB" sz="1050" b="1" dirty="0"/>
              <a:t> Admin</a:t>
            </a:r>
          </a:p>
        </p:txBody>
      </p:sp>
      <p:sp>
        <p:nvSpPr>
          <p:cNvPr id="33" name="Rectangle 70"/>
          <p:cNvSpPr>
            <a:spLocks noChangeArrowheads="1"/>
          </p:cNvSpPr>
          <p:nvPr/>
        </p:nvSpPr>
        <p:spPr bwMode="auto">
          <a:xfrm>
            <a:off x="5760455" y="4338150"/>
            <a:ext cx="811213" cy="83748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900" dirty="0"/>
          </a:p>
          <a:p>
            <a:pPr algn="ctr"/>
            <a:r>
              <a:rPr lang="en-GB" sz="1050" b="1" dirty="0"/>
              <a:t>AVS Supervisor</a:t>
            </a:r>
          </a:p>
        </p:txBody>
      </p:sp>
      <p:sp>
        <p:nvSpPr>
          <p:cNvPr id="34" name="Rectangle 70"/>
          <p:cNvSpPr>
            <a:spLocks noChangeArrowheads="1"/>
          </p:cNvSpPr>
          <p:nvPr/>
        </p:nvSpPr>
        <p:spPr bwMode="auto">
          <a:xfrm>
            <a:off x="6736768" y="4338150"/>
            <a:ext cx="811213" cy="83748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900" dirty="0"/>
          </a:p>
          <a:p>
            <a:pPr algn="ctr"/>
            <a:r>
              <a:rPr lang="en-GB" sz="1050" b="1" dirty="0"/>
              <a:t>IUC </a:t>
            </a:r>
            <a:r>
              <a:rPr lang="en-GB" sz="1000" b="1" dirty="0"/>
              <a:t>Shift Managers</a:t>
            </a:r>
          </a:p>
          <a:p>
            <a:pPr algn="ctr"/>
            <a:r>
              <a:rPr lang="en-GB" sz="1000" b="1" dirty="0"/>
              <a:t>(</a:t>
            </a:r>
            <a:r>
              <a:rPr lang="en-US" sz="1000" b="1" dirty="0"/>
              <a:t>OOH)</a:t>
            </a:r>
            <a:endParaRPr lang="en-GB" sz="1000" b="1" dirty="0"/>
          </a:p>
          <a:p>
            <a:pPr algn="ctr"/>
            <a:endParaRPr lang="en-GB" sz="1000" b="1" dirty="0"/>
          </a:p>
        </p:txBody>
      </p:sp>
      <p:sp>
        <p:nvSpPr>
          <p:cNvPr id="35" name="Rectangle 70"/>
          <p:cNvSpPr>
            <a:spLocks noChangeArrowheads="1"/>
          </p:cNvSpPr>
          <p:nvPr/>
        </p:nvSpPr>
        <p:spPr bwMode="auto">
          <a:xfrm>
            <a:off x="5760455" y="5326978"/>
            <a:ext cx="811213" cy="8374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900" dirty="0"/>
          </a:p>
          <a:p>
            <a:pPr algn="ctr"/>
            <a:endParaRPr lang="en-US" sz="1050" b="1" dirty="0"/>
          </a:p>
          <a:p>
            <a:pPr algn="ctr"/>
            <a:r>
              <a:rPr lang="en-US" sz="1050" b="1" dirty="0"/>
              <a:t>AVS</a:t>
            </a:r>
            <a:endParaRPr lang="en-GB" sz="1050" b="1" dirty="0"/>
          </a:p>
        </p:txBody>
      </p:sp>
      <p:sp>
        <p:nvSpPr>
          <p:cNvPr id="36" name="Rectangle 70"/>
          <p:cNvSpPr>
            <a:spLocks noChangeArrowheads="1"/>
          </p:cNvSpPr>
          <p:nvPr/>
        </p:nvSpPr>
        <p:spPr bwMode="auto">
          <a:xfrm>
            <a:off x="6764378" y="5345873"/>
            <a:ext cx="811213" cy="837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900" dirty="0"/>
          </a:p>
          <a:p>
            <a:pPr algn="ctr"/>
            <a:r>
              <a:rPr lang="en-GB" sz="1050" b="1" dirty="0"/>
              <a:t>OOH Service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5172045" y="4207691"/>
            <a:ext cx="65" cy="1335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176634" y="5193384"/>
            <a:ext cx="65" cy="133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42309" y="5182392"/>
            <a:ext cx="65" cy="133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3" idx="2"/>
            <a:endCxn id="33" idx="0"/>
          </p:cNvCxnSpPr>
          <p:nvPr/>
        </p:nvCxnSpPr>
        <p:spPr>
          <a:xfrm>
            <a:off x="5175461" y="4204921"/>
            <a:ext cx="990601" cy="13322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3" idx="2"/>
            <a:endCxn id="34" idx="0"/>
          </p:cNvCxnSpPr>
          <p:nvPr/>
        </p:nvCxnSpPr>
        <p:spPr>
          <a:xfrm>
            <a:off x="5175461" y="4204921"/>
            <a:ext cx="1966914" cy="13322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70">
            <a:extLst>
              <a:ext uri="{FF2B5EF4-FFF2-40B4-BE49-F238E27FC236}">
                <a16:creationId xmlns:a16="http://schemas.microsoft.com/office/drawing/2014/main" id="{BA7FCDC5-D6C3-2BAB-41F8-F385DF06C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4359" y="2089287"/>
            <a:ext cx="1146031" cy="112110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900" dirty="0"/>
          </a:p>
          <a:p>
            <a:pPr algn="ctr"/>
            <a:endParaRPr lang="en-GB" sz="900" dirty="0"/>
          </a:p>
          <a:p>
            <a:pPr algn="ctr"/>
            <a:r>
              <a:rPr lang="en-GB" sz="1100" b="1" dirty="0"/>
              <a:t>Chief Operating Officer</a:t>
            </a: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D5BC428D-3B72-A343-2B1A-C17915296BEB}"/>
              </a:ext>
            </a:extLst>
          </p:cNvPr>
          <p:cNvCxnSpPr>
            <a:cxnSpLocks/>
            <a:stCxn id="2" idx="1"/>
            <a:endCxn id="42" idx="3"/>
          </p:cNvCxnSpPr>
          <p:nvPr/>
        </p:nvCxnSpPr>
        <p:spPr>
          <a:xfrm rot="10800000" flipV="1">
            <a:off x="3690829" y="2649838"/>
            <a:ext cx="923530" cy="1135978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374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349756"/>
              </p:ext>
            </p:extLst>
          </p:nvPr>
        </p:nvGraphicFramePr>
        <p:xfrm>
          <a:off x="1115616" y="1226612"/>
          <a:ext cx="7344817" cy="4866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2927">
                  <a:extLst>
                    <a:ext uri="{9D8B030D-6E8A-4147-A177-3AD203B41FA5}">
                      <a16:colId xmlns:a16="http://schemas.microsoft.com/office/drawing/2014/main" val="1801260505"/>
                    </a:ext>
                  </a:extLst>
                </a:gridCol>
                <a:gridCol w="3011890">
                  <a:extLst>
                    <a:ext uri="{9D8B030D-6E8A-4147-A177-3AD203B41FA5}">
                      <a16:colId xmlns:a16="http://schemas.microsoft.com/office/drawing/2014/main" val="260003161"/>
                    </a:ext>
                  </a:extLst>
                </a:gridCol>
              </a:tblGrid>
              <a:tr h="3996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574881"/>
                  </a:ext>
                </a:extLst>
              </a:tr>
              <a:tr h="331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Clinical Chair /Safeguarding Lead &amp; Caldicott Guardian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Dr Asif Garda</a:t>
                      </a:r>
                      <a:endParaRPr lang="en-GB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3431874"/>
                  </a:ext>
                </a:extLst>
              </a:tr>
              <a:tr h="365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Chief Operating Officer &amp; SIRO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Michael O’Connor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4865952"/>
                  </a:ext>
                </a:extLst>
              </a:tr>
              <a:tr h="32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HR / Company Secretary &amp; DPO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Levis Springer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0475558"/>
                  </a:ext>
                </a:extLst>
              </a:tr>
              <a:tr h="3353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Operations Manager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Beverley Cooper-S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4855539"/>
                  </a:ext>
                </a:extLst>
              </a:tr>
              <a:tr h="32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Finance Officer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Alison </a:t>
                      </a:r>
                      <a:r>
                        <a:rPr lang="en-GB" sz="14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Pettinger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7745"/>
                  </a:ext>
                </a:extLst>
              </a:tr>
              <a:tr h="365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Medical Lead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Dr Pervez </a:t>
                      </a:r>
                      <a:r>
                        <a:rPr lang="en-GB" sz="14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Muzaffar</a:t>
                      </a: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6372390"/>
                  </a:ext>
                </a:extLst>
              </a:tr>
              <a:tr h="32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Nursing Lead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Katrina Taylor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0745021"/>
                  </a:ext>
                </a:extLst>
              </a:tr>
              <a:tr h="32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Medicines Optimisation Pharmacist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Janice Davies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0779364"/>
                  </a:ext>
                </a:extLst>
              </a:tr>
              <a:tr h="3284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IM&amp;T Officer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Andrew Connell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1596666"/>
                  </a:ext>
                </a:extLst>
              </a:tr>
              <a:tr h="3394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Supervisor (AVS - Daytime)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Andrew Chapman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8999328"/>
                  </a:ext>
                </a:extLst>
              </a:tr>
              <a:tr h="339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IUC Shift Manager (Out of Hours)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Beverley Raw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5023140"/>
                  </a:ext>
                </a:extLst>
              </a:tr>
              <a:tr h="391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IUC Shift Manager (Out of Hours)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Clare Kelly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775363"/>
                  </a:ext>
                </a:extLst>
              </a:tr>
              <a:tr h="365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Rota Administrator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Kelly Ainsworth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858968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72087" y="427570"/>
            <a:ext cx="4092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ELMS Who’s Who </a:t>
            </a:r>
          </a:p>
          <a:p>
            <a:pPr algn="ctr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- Nov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08" y="271947"/>
            <a:ext cx="1910576" cy="67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98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078941"/>
              </p:ext>
            </p:extLst>
          </p:nvPr>
        </p:nvGraphicFramePr>
        <p:xfrm>
          <a:off x="1115616" y="1226613"/>
          <a:ext cx="7344817" cy="3332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2927">
                  <a:extLst>
                    <a:ext uri="{9D8B030D-6E8A-4147-A177-3AD203B41FA5}">
                      <a16:colId xmlns:a16="http://schemas.microsoft.com/office/drawing/2014/main" val="1801260505"/>
                    </a:ext>
                  </a:extLst>
                </a:gridCol>
                <a:gridCol w="3011890">
                  <a:extLst>
                    <a:ext uri="{9D8B030D-6E8A-4147-A177-3AD203B41FA5}">
                      <a16:colId xmlns:a16="http://schemas.microsoft.com/office/drawing/2014/main" val="260003161"/>
                    </a:ext>
                  </a:extLst>
                </a:gridCol>
              </a:tblGrid>
              <a:tr h="3935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574881"/>
                  </a:ext>
                </a:extLst>
              </a:tr>
              <a:tr h="3265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Lead Nurse – Navigation Hub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Brenda Re</a:t>
                      </a:r>
                      <a:endParaRPr lang="en-GB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343187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Nurse Adviser – Navigation Hub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Carol Lee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486595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Nurse Adviser – Navigation Hub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Elaine Maynard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0475558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Nurse Adviser – Navigation Hub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Anne-Marie Leyland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485553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Business Intelligence Analyst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Laura Clark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77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Technician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Shiraj Suleman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637239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AVS Controller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Susan Astley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074502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0779364"/>
                  </a:ext>
                </a:extLst>
              </a:tr>
              <a:tr h="323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159666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72087" y="427570"/>
            <a:ext cx="4092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ELMS Who’s Who </a:t>
            </a:r>
          </a:p>
          <a:p>
            <a:pPr algn="ctr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- Nov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08" y="271947"/>
            <a:ext cx="1910576" cy="67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589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4841</TotalTime>
  <Words>363</Words>
  <Application>Microsoft Office PowerPoint</Application>
  <PresentationFormat>On-screen Show (4:3)</PresentationFormat>
  <Paragraphs>127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 Lancashire Medical Services Ltd.</dc:title>
  <dc:creator>Diane Ridgway</dc:creator>
  <cp:lastModifiedBy>Andy Connell</cp:lastModifiedBy>
  <cp:revision>146</cp:revision>
  <cp:lastPrinted>2018-06-25T08:38:04Z</cp:lastPrinted>
  <dcterms:created xsi:type="dcterms:W3CDTF">2016-06-14T14:27:12Z</dcterms:created>
  <dcterms:modified xsi:type="dcterms:W3CDTF">2024-11-04T11:05:21Z</dcterms:modified>
</cp:coreProperties>
</file>